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m1R0g2BG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181A-0EC2-41ED-ADA7-19D270A7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23604"/>
            <a:ext cx="9905998" cy="147857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B2FB-3BEE-488E-B01F-A42E40E6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92697"/>
            <a:ext cx="9905999" cy="5665304"/>
          </a:xfrm>
        </p:spPr>
        <p:txBody>
          <a:bodyPr>
            <a:normAutofit/>
          </a:bodyPr>
          <a:lstStyle/>
          <a:p>
            <a:r>
              <a:rPr lang="en-US" dirty="0"/>
              <a:t>Two major tests this semester</a:t>
            </a:r>
          </a:p>
          <a:p>
            <a:pPr lvl="1"/>
            <a:r>
              <a:rPr lang="en-US" dirty="0"/>
              <a:t>STAAR test (January-April)—May 8/9?</a:t>
            </a:r>
          </a:p>
          <a:p>
            <a:pPr lvl="1"/>
            <a:r>
              <a:rPr lang="en-US" dirty="0"/>
              <a:t>AP test (August-April)—May 10</a:t>
            </a:r>
          </a:p>
          <a:p>
            <a:endParaRPr lang="en-US" dirty="0"/>
          </a:p>
          <a:p>
            <a:r>
              <a:rPr lang="en-US" dirty="0"/>
              <a:t>To prepare for AP—what we’ve been doing</a:t>
            </a:r>
          </a:p>
          <a:p>
            <a:endParaRPr lang="en-US" dirty="0"/>
          </a:p>
          <a:p>
            <a:r>
              <a:rPr lang="en-US" dirty="0"/>
              <a:t>To prepare for STAAR—Google Classroom quizzes</a:t>
            </a:r>
          </a:p>
          <a:p>
            <a:pPr lvl="1"/>
            <a:r>
              <a:rPr lang="en-US" dirty="0"/>
              <a:t>Once every week to two weeks</a:t>
            </a:r>
          </a:p>
          <a:p>
            <a:endParaRPr lang="en-US" dirty="0"/>
          </a:p>
          <a:p>
            <a:r>
              <a:rPr lang="en-US" dirty="0"/>
              <a:t>Speaking of quizzes—chapter 23 quiz on Friday!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62AC-C364-45C2-9516-897D540B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222730"/>
            <a:ext cx="9905998" cy="1478570"/>
          </a:xfrm>
        </p:spPr>
        <p:txBody>
          <a:bodyPr/>
          <a:lstStyle/>
          <a:p>
            <a:r>
              <a:rPr lang="en-US" b="1" i="1" u="sng" dirty="0"/>
              <a:t>Panic of 1873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28FA-01EE-40EE-AC00-8800FA1A3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51" y="864572"/>
            <a:ext cx="9905999" cy="616305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Economic collapse</a:t>
            </a:r>
          </a:p>
          <a:p>
            <a:pPr lvl="1"/>
            <a:r>
              <a:rPr lang="en-US" sz="2400" b="1" dirty="0"/>
              <a:t>Reconstruction efforts halted</a:t>
            </a:r>
          </a:p>
          <a:p>
            <a:endParaRPr lang="en-US" sz="2800" b="1" dirty="0"/>
          </a:p>
          <a:p>
            <a:r>
              <a:rPr lang="en-US" sz="2800" b="1" dirty="0"/>
              <a:t>Why? (similar in kind, different in…)</a:t>
            </a:r>
          </a:p>
          <a:p>
            <a:pPr lvl="1"/>
            <a:r>
              <a:rPr lang="en-US" sz="2400" b="1" dirty="0"/>
              <a:t>Overproduction—the more you have, …</a:t>
            </a:r>
          </a:p>
          <a:p>
            <a:pPr lvl="1"/>
            <a:r>
              <a:rPr lang="en-US" sz="2400" b="1" dirty="0"/>
              <a:t>Overspeculation—banks loan too much money</a:t>
            </a:r>
          </a:p>
          <a:p>
            <a:endParaRPr lang="en-US" sz="2800" b="1" dirty="0"/>
          </a:p>
          <a:p>
            <a:r>
              <a:rPr lang="en-US" sz="2800" b="1" dirty="0"/>
              <a:t>Poor mainly impacted by it (farmers)</a:t>
            </a:r>
          </a:p>
          <a:p>
            <a:pPr lvl="1"/>
            <a:r>
              <a:rPr lang="en-US" sz="2400" b="1" dirty="0"/>
              <a:t>Call for a relaxation of tight money</a:t>
            </a:r>
          </a:p>
          <a:p>
            <a:pPr lvl="2"/>
            <a:r>
              <a:rPr lang="en-US" sz="2000" b="1" dirty="0"/>
              <a:t>Hard money vs. paper money </a:t>
            </a:r>
          </a:p>
          <a:p>
            <a:pPr lvl="3"/>
            <a:r>
              <a:rPr lang="en-US" sz="1800" b="1" dirty="0"/>
              <a:t>Greenbacks, Gold, Silver</a:t>
            </a:r>
          </a:p>
          <a:p>
            <a:pPr lvl="2"/>
            <a:r>
              <a:rPr lang="en-US" sz="2000" b="1" dirty="0"/>
              <a:t>Poor want the greenbacks</a:t>
            </a:r>
          </a:p>
        </p:txBody>
      </p:sp>
      <p:pic>
        <p:nvPicPr>
          <p:cNvPr id="9218" name="Picture 2" descr="Image result for panic of 1873">
            <a:extLst>
              <a:ext uri="{FF2B5EF4-FFF2-40B4-BE49-F238E27FC236}">
                <a16:creationId xmlns:a16="http://schemas.microsoft.com/office/drawing/2014/main" id="{6BA018A0-28D5-4A42-AF7E-761A70EB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9" y="0"/>
            <a:ext cx="4518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4D1-F9D4-409D-8C4B-F57C17F4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n-US" b="1" i="1" u="sng" dirty="0"/>
              <a:t>Election of 1876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D226-568D-42F8-A521-A22FA4F5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28" y="1758564"/>
            <a:ext cx="8068849" cy="5669279"/>
          </a:xfrm>
        </p:spPr>
        <p:txBody>
          <a:bodyPr>
            <a:normAutofit/>
          </a:bodyPr>
          <a:lstStyle/>
          <a:p>
            <a:r>
              <a:rPr lang="en-US" b="1" dirty="0"/>
              <a:t>Hayes (R) v. Tilden (D)</a:t>
            </a:r>
          </a:p>
          <a:p>
            <a:pPr lvl="1"/>
            <a:r>
              <a:rPr lang="en-US" b="1" dirty="0"/>
              <a:t>Three southern states contest results</a:t>
            </a:r>
          </a:p>
          <a:p>
            <a:pPr lvl="1"/>
            <a:r>
              <a:rPr lang="en-US" b="1" dirty="0"/>
              <a:t>Presidency in question</a:t>
            </a:r>
          </a:p>
          <a:p>
            <a:endParaRPr lang="en-US" b="1" dirty="0"/>
          </a:p>
          <a:p>
            <a:r>
              <a:rPr lang="en-US" b="1" dirty="0"/>
              <a:t>Compromise of 1877—</a:t>
            </a:r>
          </a:p>
          <a:p>
            <a:pPr lvl="1"/>
            <a:r>
              <a:rPr lang="en-US" b="1" dirty="0"/>
              <a:t>Formal end of Reconstruction</a:t>
            </a:r>
          </a:p>
          <a:p>
            <a:pPr lvl="1"/>
            <a:r>
              <a:rPr lang="en-US" b="1" dirty="0"/>
              <a:t>South recognize Hayes as President IF</a:t>
            </a:r>
          </a:p>
          <a:p>
            <a:pPr lvl="2"/>
            <a:r>
              <a:rPr lang="en-US" b="1" dirty="0"/>
              <a:t>Hayes pulls out last of federal troops from the South</a:t>
            </a:r>
          </a:p>
          <a:p>
            <a:pPr lvl="2"/>
            <a:r>
              <a:rPr lang="en-US" b="1" dirty="0"/>
              <a:t>Republicans provide southern politicians with patronage (positions)</a:t>
            </a:r>
          </a:p>
          <a:p>
            <a:pPr lvl="2"/>
            <a:r>
              <a:rPr lang="en-US" b="1" dirty="0"/>
              <a:t>Federal aid for a transcontinental railroad in the South</a:t>
            </a:r>
          </a:p>
          <a:p>
            <a:pPr lvl="2"/>
            <a:endParaRPr lang="en-US" b="1" dirty="0"/>
          </a:p>
        </p:txBody>
      </p:sp>
      <p:pic>
        <p:nvPicPr>
          <p:cNvPr id="10242" name="Picture 2" descr="Image result for election of 1876">
            <a:extLst>
              <a:ext uri="{FF2B5EF4-FFF2-40B4-BE49-F238E27FC236}">
                <a16:creationId xmlns:a16="http://schemas.microsoft.com/office/drawing/2014/main" id="{55BFDFA3-E379-407D-BF47-E97F9587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7" y="67649"/>
            <a:ext cx="4469296" cy="25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hayes tilden">
            <a:extLst>
              <a:ext uri="{FF2B5EF4-FFF2-40B4-BE49-F238E27FC236}">
                <a16:creationId xmlns:a16="http://schemas.microsoft.com/office/drawing/2014/main" id="{3E4A5934-D4ED-49D5-B650-17B02F43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87">
            <a:off x="7715091" y="3176331"/>
            <a:ext cx="4208565" cy="25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4BD2-FEA6-42B4-97AC-CD0BB8CB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05" y="-186154"/>
            <a:ext cx="9905998" cy="1478570"/>
          </a:xfrm>
        </p:spPr>
        <p:txBody>
          <a:bodyPr/>
          <a:lstStyle/>
          <a:p>
            <a:r>
              <a:rPr lang="en-US" b="1" i="1" u="sng" dirty="0"/>
              <a:t>SCOTUS and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30250-03EE-40DD-92B2-8915354E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05840"/>
            <a:ext cx="9905999" cy="5980176"/>
          </a:xfrm>
        </p:spPr>
        <p:txBody>
          <a:bodyPr/>
          <a:lstStyle/>
          <a:p>
            <a:r>
              <a:rPr lang="en-US" dirty="0"/>
              <a:t>Civil Rights Act of 1875—protected rights</a:t>
            </a:r>
          </a:p>
          <a:p>
            <a:pPr lvl="1"/>
            <a:r>
              <a:rPr lang="en-US" dirty="0"/>
              <a:t>Blacks afforded equal use of public spaces</a:t>
            </a:r>
          </a:p>
          <a:p>
            <a:pPr lvl="1"/>
            <a:r>
              <a:rPr lang="en-US" dirty="0"/>
              <a:t>Prohibits discrimination in jury selection</a:t>
            </a:r>
          </a:p>
          <a:p>
            <a:endParaRPr lang="en-US" dirty="0"/>
          </a:p>
          <a:p>
            <a:r>
              <a:rPr lang="en-US" dirty="0"/>
              <a:t>1833—Courts strike it down</a:t>
            </a:r>
          </a:p>
          <a:p>
            <a:pPr lvl="1"/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Amendment only protects against government violations of rights</a:t>
            </a:r>
          </a:p>
          <a:p>
            <a:pPr lvl="2"/>
            <a:r>
              <a:rPr lang="en-US" dirty="0"/>
              <a:t>Translation: discriminate all you want</a:t>
            </a:r>
          </a:p>
          <a:p>
            <a:endParaRPr lang="en-US" dirty="0"/>
          </a:p>
          <a:p>
            <a:r>
              <a:rPr lang="en-US" dirty="0"/>
              <a:t>Jim Crow</a:t>
            </a:r>
          </a:p>
          <a:p>
            <a:endParaRPr lang="en-US" dirty="0"/>
          </a:p>
          <a:p>
            <a:r>
              <a:rPr lang="en-US" i="1" dirty="0"/>
              <a:t>**Plessy v. Ferguson—</a:t>
            </a:r>
            <a:r>
              <a:rPr lang="en-US" dirty="0"/>
              <a:t>separate, but equal (1896)**</a:t>
            </a:r>
            <a:endParaRPr lang="en-US" i="1" dirty="0"/>
          </a:p>
        </p:txBody>
      </p:sp>
      <p:pic>
        <p:nvPicPr>
          <p:cNvPr id="11266" name="Picture 2" descr="Image result for plessy vs ferguson">
            <a:extLst>
              <a:ext uri="{FF2B5EF4-FFF2-40B4-BE49-F238E27FC236}">
                <a16:creationId xmlns:a16="http://schemas.microsoft.com/office/drawing/2014/main" id="{423C7679-C755-485B-B058-A5087464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594">
            <a:off x="7914314" y="4731071"/>
            <a:ext cx="3582837" cy="20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plessy vs ferguson">
            <a:extLst>
              <a:ext uri="{FF2B5EF4-FFF2-40B4-BE49-F238E27FC236}">
                <a16:creationId xmlns:a16="http://schemas.microsoft.com/office/drawing/2014/main" id="{38070CC4-C4A7-440A-9FC9-B22AF9FC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85" y="-45943"/>
            <a:ext cx="4259614" cy="23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jim crow">
            <a:extLst>
              <a:ext uri="{FF2B5EF4-FFF2-40B4-BE49-F238E27FC236}">
                <a16:creationId xmlns:a16="http://schemas.microsoft.com/office/drawing/2014/main" id="{38F1174B-AFC6-41B7-A7A5-BDC9E3F8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08" y="2154100"/>
            <a:ext cx="2095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A9F6-9233-4A6A-B8E9-49112E7E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95882"/>
            <a:ext cx="9905998" cy="1478570"/>
          </a:xfrm>
        </p:spPr>
        <p:txBody>
          <a:bodyPr/>
          <a:lstStyle/>
          <a:p>
            <a:r>
              <a:rPr lang="en-US" b="1" i="1" u="sng" dirty="0"/>
              <a:t>The “New South”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5377-D5CE-481E-B379-0B568BAB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2688"/>
            <a:ext cx="9905999" cy="5675312"/>
          </a:xfrm>
        </p:spPr>
        <p:txBody>
          <a:bodyPr>
            <a:normAutofit/>
          </a:bodyPr>
          <a:lstStyle/>
          <a:p>
            <a:r>
              <a:rPr lang="en-US" sz="2800" dirty="0"/>
              <a:t>Rebuild, industrialize, and develop the economy</a:t>
            </a:r>
          </a:p>
          <a:p>
            <a:pPr lvl="1"/>
            <a:r>
              <a:rPr lang="en-US" sz="2400" dirty="0"/>
              <a:t>However—still mainly agrarian</a:t>
            </a:r>
          </a:p>
          <a:p>
            <a:endParaRPr lang="en-US" sz="2800" dirty="0"/>
          </a:p>
          <a:p>
            <a:r>
              <a:rPr lang="en-US" sz="2800" dirty="0"/>
              <a:t>Life for African-Americans—difficult</a:t>
            </a:r>
          </a:p>
          <a:p>
            <a:pPr lvl="1"/>
            <a:r>
              <a:rPr lang="en-US" sz="2400" dirty="0"/>
              <a:t>15</a:t>
            </a:r>
            <a:r>
              <a:rPr lang="en-US" sz="2400" baseline="30000" dirty="0"/>
              <a:t>th</a:t>
            </a:r>
            <a:r>
              <a:rPr lang="en-US" sz="2400" dirty="0"/>
              <a:t> Amendment resistance</a:t>
            </a:r>
          </a:p>
          <a:p>
            <a:pPr lvl="1"/>
            <a:r>
              <a:rPr lang="en-US" sz="2400" dirty="0"/>
              <a:t>Grandfather clauses</a:t>
            </a:r>
          </a:p>
          <a:p>
            <a:endParaRPr lang="en-US" sz="2800" dirty="0"/>
          </a:p>
          <a:p>
            <a:r>
              <a:rPr lang="en-US" sz="2800" dirty="0"/>
              <a:t>Democrats dominate the South</a:t>
            </a:r>
          </a:p>
          <a:p>
            <a:endParaRPr lang="en-US" sz="2800" dirty="0"/>
          </a:p>
        </p:txBody>
      </p:sp>
      <p:pic>
        <p:nvPicPr>
          <p:cNvPr id="12290" name="Picture 2" descr="Image result for 15th amendment cartoon">
            <a:extLst>
              <a:ext uri="{FF2B5EF4-FFF2-40B4-BE49-F238E27FC236}">
                <a16:creationId xmlns:a16="http://schemas.microsoft.com/office/drawing/2014/main" id="{A17C0F98-0428-465B-AD94-31A570AC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219325"/>
            <a:ext cx="347662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he political pinkertons">
            <a:extLst>
              <a:ext uri="{FF2B5EF4-FFF2-40B4-BE49-F238E27FC236}">
                <a16:creationId xmlns:a16="http://schemas.microsoft.com/office/drawing/2014/main" id="{300C8E9F-11FB-4D8B-B227-D4C8DEB9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4" y="-75467"/>
            <a:ext cx="3476625" cy="23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7456-2736-4358-ACB0-A882F58F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49578"/>
            <a:ext cx="9905998" cy="1478570"/>
          </a:xfrm>
        </p:spPr>
        <p:txBody>
          <a:bodyPr/>
          <a:lstStyle/>
          <a:p>
            <a:r>
              <a:rPr lang="en-US" b="1" i="1" u="sng" dirty="0"/>
              <a:t>Immigration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C91A-BFDF-4A24-BACE-F26CB4C32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8992"/>
            <a:ext cx="9905999" cy="552900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Asian and European Immigration</a:t>
            </a:r>
          </a:p>
          <a:p>
            <a:pPr lvl="1"/>
            <a:r>
              <a:rPr lang="en-US" sz="2400" dirty="0"/>
              <a:t>China, Ireland</a:t>
            </a:r>
          </a:p>
          <a:p>
            <a:pPr lvl="1"/>
            <a:r>
              <a:rPr lang="en-US" sz="2400" dirty="0"/>
              <a:t>Jobs and culture**</a:t>
            </a:r>
          </a:p>
          <a:p>
            <a:endParaRPr lang="en-US" sz="2800" dirty="0"/>
          </a:p>
          <a:p>
            <a:r>
              <a:rPr lang="en-US" sz="2800" dirty="0"/>
              <a:t>China—</a:t>
            </a:r>
          </a:p>
          <a:p>
            <a:pPr lvl="1"/>
            <a:r>
              <a:rPr lang="en-US" sz="2400" dirty="0"/>
              <a:t>Immigrants—mine and RR construction</a:t>
            </a:r>
          </a:p>
          <a:p>
            <a:pPr lvl="1"/>
            <a:r>
              <a:rPr lang="en-US" sz="2400" dirty="0"/>
              <a:t>Nativism</a:t>
            </a:r>
          </a:p>
          <a:p>
            <a:endParaRPr lang="en-US" sz="2800" dirty="0"/>
          </a:p>
          <a:p>
            <a:r>
              <a:rPr lang="en-US" sz="2800" dirty="0"/>
              <a:t>Chinese Exclusion Act**</a:t>
            </a:r>
          </a:p>
          <a:p>
            <a:pPr lvl="1"/>
            <a:r>
              <a:rPr lang="en-US" sz="2400" dirty="0"/>
              <a:t>First time immigration restrictions based on race</a:t>
            </a:r>
          </a:p>
        </p:txBody>
      </p:sp>
      <p:pic>
        <p:nvPicPr>
          <p:cNvPr id="6146" name="Picture 2" descr="Image result for gilded age cartoons">
            <a:extLst>
              <a:ext uri="{FF2B5EF4-FFF2-40B4-BE49-F238E27FC236}">
                <a16:creationId xmlns:a16="http://schemas.microsoft.com/office/drawing/2014/main" id="{1249AC09-A43E-4851-B23C-CD0AEDD6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2" y="0"/>
            <a:ext cx="5658678" cy="37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7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6180-DBC6-4224-887A-15EBE7B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b="1" i="1" u="sng" dirty="0"/>
              <a:t>The Forgotten Presidents (1876-1900)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8247-DBC0-4228-814B-81D4B670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4974"/>
            <a:ext cx="9905999" cy="5493025"/>
          </a:xfrm>
        </p:spPr>
        <p:txBody>
          <a:bodyPr>
            <a:normAutofit/>
          </a:bodyPr>
          <a:lstStyle/>
          <a:p>
            <a:r>
              <a:rPr lang="en-US" sz="2800" dirty="0"/>
              <a:t>Hayes (R)</a:t>
            </a:r>
          </a:p>
          <a:p>
            <a:r>
              <a:rPr lang="en-US" sz="2800" dirty="0"/>
              <a:t>Garfield (R)</a:t>
            </a:r>
          </a:p>
          <a:p>
            <a:pPr lvl="1"/>
            <a:r>
              <a:rPr lang="en-US" sz="2400" dirty="0"/>
              <a:t>Assassinated</a:t>
            </a:r>
          </a:p>
          <a:p>
            <a:r>
              <a:rPr lang="en-US" sz="2800" dirty="0"/>
              <a:t>Arthur (R)</a:t>
            </a:r>
          </a:p>
          <a:p>
            <a:r>
              <a:rPr lang="en-US" sz="2800" dirty="0"/>
              <a:t>Cleveland (D)</a:t>
            </a:r>
          </a:p>
          <a:p>
            <a:r>
              <a:rPr lang="en-US" sz="2800" dirty="0"/>
              <a:t>Harrison (R)</a:t>
            </a:r>
          </a:p>
          <a:p>
            <a:r>
              <a:rPr lang="en-US" sz="2800" dirty="0"/>
              <a:t>Cleveland (D)</a:t>
            </a:r>
          </a:p>
          <a:p>
            <a:r>
              <a:rPr lang="en-US" sz="2800" dirty="0"/>
              <a:t>McKinley (R)</a:t>
            </a:r>
          </a:p>
          <a:p>
            <a:pPr lvl="1"/>
            <a:r>
              <a:rPr lang="en-US" sz="2400" dirty="0"/>
              <a:t>Assassinated</a:t>
            </a:r>
          </a:p>
        </p:txBody>
      </p:sp>
      <p:pic>
        <p:nvPicPr>
          <p:cNvPr id="13314" name="Picture 2" descr="Image result for rutherford b hayes">
            <a:extLst>
              <a:ext uri="{FF2B5EF4-FFF2-40B4-BE49-F238E27FC236}">
                <a16:creationId xmlns:a16="http://schemas.microsoft.com/office/drawing/2014/main" id="{D2DF1261-E44D-4E8A-B608-5745E255C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7" r="12681"/>
          <a:stretch/>
        </p:blipFill>
        <p:spPr bwMode="auto">
          <a:xfrm>
            <a:off x="3922642" y="1207010"/>
            <a:ext cx="2014331" cy="2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james garfield">
            <a:extLst>
              <a:ext uri="{FF2B5EF4-FFF2-40B4-BE49-F238E27FC236}">
                <a16:creationId xmlns:a16="http://schemas.microsoft.com/office/drawing/2014/main" id="{A5D0FD00-474C-4815-8EC0-6606A277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174941"/>
            <a:ext cx="1724256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chester arthur">
            <a:extLst>
              <a:ext uri="{FF2B5EF4-FFF2-40B4-BE49-F238E27FC236}">
                <a16:creationId xmlns:a16="http://schemas.microsoft.com/office/drawing/2014/main" id="{BE9ED119-FDD6-426A-9B61-7532AA70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05" y="1174941"/>
            <a:ext cx="1828844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grover cleveland">
            <a:extLst>
              <a:ext uri="{FF2B5EF4-FFF2-40B4-BE49-F238E27FC236}">
                <a16:creationId xmlns:a16="http://schemas.microsoft.com/office/drawing/2014/main" id="{F24F4515-84AF-45CF-9255-0123A247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87" y="1207010"/>
            <a:ext cx="1828844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benjamin harrison potus">
            <a:extLst>
              <a:ext uri="{FF2B5EF4-FFF2-40B4-BE49-F238E27FC236}">
                <a16:creationId xmlns:a16="http://schemas.microsoft.com/office/drawing/2014/main" id="{8995684B-BD22-4DEB-A42C-9EDAF273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31" y="3561522"/>
            <a:ext cx="1828843" cy="21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grover cleveland">
            <a:extLst>
              <a:ext uri="{FF2B5EF4-FFF2-40B4-BE49-F238E27FC236}">
                <a16:creationId xmlns:a16="http://schemas.microsoft.com/office/drawing/2014/main" id="{20F84018-D5D7-43ED-B37E-0FE533AD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46" y="3561521"/>
            <a:ext cx="1828844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Image result for william mckinley">
            <a:extLst>
              <a:ext uri="{FF2B5EF4-FFF2-40B4-BE49-F238E27FC236}">
                <a16:creationId xmlns:a16="http://schemas.microsoft.com/office/drawing/2014/main" id="{7378CB2E-EE71-4350-B600-FBE1FECA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69" y="3561521"/>
            <a:ext cx="1828842" cy="21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4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A1C3-AE30-43F1-B84A-665635DD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67866"/>
            <a:ext cx="9905998" cy="1478570"/>
          </a:xfrm>
        </p:spPr>
        <p:txBody>
          <a:bodyPr/>
          <a:lstStyle/>
          <a:p>
            <a:r>
              <a:rPr lang="en-US" b="1" i="1" u="sng" dirty="0"/>
              <a:t>What do I need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CFFE-C6D9-4709-80C8-2A167FDD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54158"/>
            <a:ext cx="9905999" cy="5903842"/>
          </a:xfrm>
        </p:spPr>
        <p:txBody>
          <a:bodyPr>
            <a:normAutofit/>
          </a:bodyPr>
          <a:lstStyle/>
          <a:p>
            <a:r>
              <a:rPr lang="en-US" sz="2800" i="1" dirty="0"/>
              <a:t>“Gilded Age politics were intimately tied to big business and focused nationally on economic issues such as tariffs and currency policy.”</a:t>
            </a:r>
          </a:p>
          <a:p>
            <a:endParaRPr lang="en-US" sz="2800" i="1" dirty="0"/>
          </a:p>
          <a:p>
            <a:r>
              <a:rPr lang="en-US" sz="2800" dirty="0"/>
              <a:t>Huh?</a:t>
            </a:r>
          </a:p>
          <a:p>
            <a:endParaRPr lang="en-US" sz="2800" dirty="0"/>
          </a:p>
          <a:p>
            <a:r>
              <a:rPr lang="en-US" sz="2800" dirty="0"/>
              <a:t>Big business = corruption</a:t>
            </a:r>
          </a:p>
          <a:p>
            <a:r>
              <a:rPr lang="en-US" sz="2800" dirty="0"/>
              <a:t>Tariffs = Protect American industry</a:t>
            </a:r>
          </a:p>
          <a:p>
            <a:r>
              <a:rPr lang="en-US" sz="2800" dirty="0"/>
              <a:t>Currency Policy = debates over “hard” money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A7D8BF-0BC4-4C92-BEA0-6984D917A005}"/>
              </a:ext>
            </a:extLst>
          </p:cNvPr>
          <p:cNvSpPr/>
          <p:nvPr/>
        </p:nvSpPr>
        <p:spPr>
          <a:xfrm rot="499557">
            <a:off x="7492683" y="4123030"/>
            <a:ext cx="4701380" cy="139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Both parties are guilty of negligence of the lower classes and minorities </a:t>
            </a:r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C0309504-21B5-4411-A88F-F9EFC6377949}"/>
              </a:ext>
            </a:extLst>
          </p:cNvPr>
          <p:cNvSpPr/>
          <p:nvPr/>
        </p:nvSpPr>
        <p:spPr>
          <a:xfrm>
            <a:off x="1141411" y="6044096"/>
            <a:ext cx="6528021" cy="621792"/>
          </a:xfrm>
          <a:prstGeom prst="flowChartInputOutpu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FFFF00"/>
                </a:solidFill>
              </a:rPr>
              <a:t>LAISSEZ- FAIRE</a:t>
            </a:r>
          </a:p>
        </p:txBody>
      </p:sp>
    </p:spTree>
    <p:extLst>
      <p:ext uri="{BB962C8B-B14F-4D97-AF65-F5344CB8AC3E}">
        <p14:creationId xmlns:p14="http://schemas.microsoft.com/office/powerpoint/2010/main" val="18360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29C4-5B42-454C-A1FD-2794FE3C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54926"/>
            <a:ext cx="9905998" cy="1478570"/>
          </a:xfrm>
        </p:spPr>
        <p:txBody>
          <a:bodyPr/>
          <a:lstStyle/>
          <a:p>
            <a:r>
              <a:rPr lang="en-US" b="1" i="1" u="sng" dirty="0"/>
              <a:t>Currency, Civil Service and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6BC2-5185-4188-B79B-D15FA233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63674"/>
            <a:ext cx="9905999" cy="5766603"/>
          </a:xfrm>
        </p:spPr>
        <p:txBody>
          <a:bodyPr>
            <a:normAutofit/>
          </a:bodyPr>
          <a:lstStyle/>
          <a:p>
            <a:r>
              <a:rPr lang="en-US" sz="2800" dirty="0"/>
              <a:t>Patronage—spoils system (Andrew Jackson)</a:t>
            </a:r>
          </a:p>
          <a:p>
            <a:pPr lvl="1"/>
            <a:r>
              <a:rPr lang="en-US" sz="2400" dirty="0"/>
              <a:t>Civil Service—it’s not what you know…</a:t>
            </a:r>
          </a:p>
          <a:p>
            <a:pPr lvl="1"/>
            <a:r>
              <a:rPr lang="en-US" sz="2400" dirty="0"/>
              <a:t>Plays in to Gilded Age corruption</a:t>
            </a:r>
          </a:p>
          <a:p>
            <a:endParaRPr lang="en-US" sz="2800" dirty="0"/>
          </a:p>
          <a:p>
            <a:r>
              <a:rPr lang="en-US" sz="2800" dirty="0"/>
              <a:t>Half-Breeds</a:t>
            </a:r>
          </a:p>
          <a:p>
            <a:pPr lvl="1"/>
            <a:r>
              <a:rPr lang="en-US" sz="2400" dirty="0"/>
              <a:t>Call for Civil Service</a:t>
            </a:r>
          </a:p>
          <a:p>
            <a:endParaRPr lang="en-US" sz="2800" dirty="0"/>
          </a:p>
          <a:p>
            <a:r>
              <a:rPr lang="en-US" sz="2800" dirty="0"/>
              <a:t>Stalwarts</a:t>
            </a:r>
          </a:p>
          <a:p>
            <a:pPr lvl="1"/>
            <a:r>
              <a:rPr lang="en-US" sz="2400" dirty="0"/>
              <a:t>Support patronage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6AFFE-12B0-4AE3-8774-02D9B660E048}"/>
              </a:ext>
            </a:extLst>
          </p:cNvPr>
          <p:cNvGrpSpPr/>
          <p:nvPr/>
        </p:nvGrpSpPr>
        <p:grpSpPr>
          <a:xfrm rot="503243">
            <a:off x="8508381" y="169160"/>
            <a:ext cx="3577374" cy="1719072"/>
            <a:chOff x="8470012" y="-11378"/>
            <a:chExt cx="3577374" cy="1719072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5377D0FD-B812-43D2-8661-51D251BDCF9D}"/>
                </a:ext>
              </a:extLst>
            </p:cNvPr>
            <p:cNvSpPr/>
            <p:nvPr/>
          </p:nvSpPr>
          <p:spPr>
            <a:xfrm>
              <a:off x="8470012" y="392860"/>
              <a:ext cx="841248" cy="6583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B002F2-92E1-4F92-A141-02DB831A5180}"/>
                </a:ext>
              </a:extLst>
            </p:cNvPr>
            <p:cNvSpPr/>
            <p:nvPr/>
          </p:nvSpPr>
          <p:spPr>
            <a:xfrm>
              <a:off x="9035962" y="-11378"/>
              <a:ext cx="3011424" cy="1719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Treasury has huge surplus of money due to tariffs!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54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1621-CD5B-4A49-8996-10162D8A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53" y="-282099"/>
            <a:ext cx="9905998" cy="1478570"/>
          </a:xfrm>
        </p:spPr>
        <p:txBody>
          <a:bodyPr/>
          <a:lstStyle/>
          <a:p>
            <a:r>
              <a:rPr lang="en-US" b="1" i="1" u="sng" dirty="0"/>
              <a:t>Presidential Politics,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8F6A-CBFF-4615-A0C7-5970C02F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21635"/>
            <a:ext cx="9905999" cy="61643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Rutherford Hayes</a:t>
            </a:r>
          </a:p>
          <a:p>
            <a:pPr lvl="1"/>
            <a:r>
              <a:rPr lang="en-US" sz="2400" dirty="0"/>
              <a:t>Breaks up unions in the Rail Road</a:t>
            </a:r>
            <a:r>
              <a:rPr lang="en-US" sz="2400" dirty="0">
                <a:solidFill>
                  <a:srgbClr val="FFFF00"/>
                </a:solidFill>
              </a:rPr>
              <a:t> Strike</a:t>
            </a:r>
            <a:r>
              <a:rPr lang="en-US" sz="2400" dirty="0"/>
              <a:t>**</a:t>
            </a:r>
          </a:p>
          <a:p>
            <a:endParaRPr lang="en-US" sz="2800" dirty="0"/>
          </a:p>
          <a:p>
            <a:r>
              <a:rPr lang="en-US" sz="2800" dirty="0"/>
              <a:t>James Garfield</a:t>
            </a:r>
          </a:p>
          <a:p>
            <a:pPr lvl="1"/>
            <a:r>
              <a:rPr lang="en-US" sz="2400" dirty="0"/>
              <a:t>Assassinated</a:t>
            </a:r>
          </a:p>
          <a:p>
            <a:pPr lvl="1"/>
            <a:r>
              <a:rPr lang="en-US" sz="2400" dirty="0"/>
              <a:t>Chester Arthur supports </a:t>
            </a:r>
            <a:r>
              <a:rPr lang="en-US" sz="2400" dirty="0">
                <a:solidFill>
                  <a:srgbClr val="FFFF00"/>
                </a:solidFill>
              </a:rPr>
              <a:t>Pendleton Act </a:t>
            </a:r>
            <a:r>
              <a:rPr lang="en-US" sz="2400" dirty="0"/>
              <a:t>(it’s what you know, not who you know)**</a:t>
            </a:r>
          </a:p>
          <a:p>
            <a:endParaRPr lang="en-US" sz="2800" dirty="0"/>
          </a:p>
          <a:p>
            <a:r>
              <a:rPr lang="en-US" sz="2800" dirty="0"/>
              <a:t>Grover Cleveland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Laissez-faire</a:t>
            </a:r>
            <a:r>
              <a:rPr lang="en-US" sz="2400" dirty="0"/>
              <a:t>; “The people support the government; the government does not support the people”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Interstate Commerce Act**</a:t>
            </a: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pic>
        <p:nvPicPr>
          <p:cNvPr id="14338" name="Picture 2" descr="Image result for pendleton act">
            <a:extLst>
              <a:ext uri="{FF2B5EF4-FFF2-40B4-BE49-F238E27FC236}">
                <a16:creationId xmlns:a16="http://schemas.microsoft.com/office/drawing/2014/main" id="{AAFE6DA2-1788-4407-B315-237156F27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r="20652"/>
          <a:stretch/>
        </p:blipFill>
        <p:spPr bwMode="auto">
          <a:xfrm>
            <a:off x="7707863" y="49435"/>
            <a:ext cx="3339548" cy="32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F13A-DEF2-4281-B021-A80B1E37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45774"/>
            <a:ext cx="9905998" cy="1478570"/>
          </a:xfrm>
        </p:spPr>
        <p:txBody>
          <a:bodyPr/>
          <a:lstStyle/>
          <a:p>
            <a:r>
              <a:rPr lang="en-US" b="1" i="1" u="sng" dirty="0"/>
              <a:t>Presidential Politics,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E2523-1A94-4EC2-9EF5-92CC0918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32796"/>
            <a:ext cx="9905999" cy="5399308"/>
          </a:xfrm>
        </p:spPr>
        <p:txBody>
          <a:bodyPr>
            <a:normAutofit/>
          </a:bodyPr>
          <a:lstStyle/>
          <a:p>
            <a:r>
              <a:rPr lang="en-US" sz="2800" dirty="0"/>
              <a:t>Benjamin Harrison</a:t>
            </a:r>
          </a:p>
          <a:p>
            <a:pPr lvl="1"/>
            <a:r>
              <a:rPr lang="en-US" sz="2400" dirty="0"/>
              <a:t>Wanted higher tariffs</a:t>
            </a:r>
          </a:p>
          <a:p>
            <a:pPr lvl="1"/>
            <a:endParaRPr lang="en-US" sz="2400" dirty="0"/>
          </a:p>
          <a:p>
            <a:r>
              <a:rPr lang="en-US" sz="2800" dirty="0"/>
              <a:t>Grover Cleveland</a:t>
            </a:r>
          </a:p>
          <a:p>
            <a:pPr lvl="1"/>
            <a:r>
              <a:rPr lang="en-US" sz="2400" dirty="0"/>
              <a:t>First and only time non-consecutive, two-term president</a:t>
            </a:r>
          </a:p>
          <a:p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CCF1F-526D-422D-8D85-5B2202D09CF1}"/>
              </a:ext>
            </a:extLst>
          </p:cNvPr>
          <p:cNvSpPr/>
          <p:nvPr/>
        </p:nvSpPr>
        <p:spPr>
          <a:xfrm>
            <a:off x="3127513" y="4399722"/>
            <a:ext cx="8521148" cy="210709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 lot more information on these presidents and their policies—we will get to it eventually. This is just the tip of the iceberg.  </a:t>
            </a:r>
          </a:p>
        </p:txBody>
      </p:sp>
    </p:spTree>
    <p:extLst>
      <p:ext uri="{BB962C8B-B14F-4D97-AF65-F5344CB8AC3E}">
        <p14:creationId xmlns:p14="http://schemas.microsoft.com/office/powerpoint/2010/main" val="316542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3D6E-3AF1-4BDC-B237-ECD188B83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 of the Gilded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CEB6F-22D0-4B0D-BCEE-1C21604BE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The American Pageant, Chapter 23</a:t>
            </a:r>
            <a:endParaRPr lang="en-US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A6868C-1A43-4128-98E5-FE770C31F186}"/>
              </a:ext>
            </a:extLst>
          </p:cNvPr>
          <p:cNvSpPr/>
          <p:nvPr/>
        </p:nvSpPr>
        <p:spPr>
          <a:xfrm>
            <a:off x="5565914" y="208722"/>
            <a:ext cx="6626086" cy="1391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6: 1865-1898</a:t>
            </a:r>
          </a:p>
        </p:txBody>
      </p:sp>
    </p:spTree>
    <p:extLst>
      <p:ext uri="{BB962C8B-B14F-4D97-AF65-F5344CB8AC3E}">
        <p14:creationId xmlns:p14="http://schemas.microsoft.com/office/powerpoint/2010/main" val="421219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40DA-5806-4D0B-B933-40005EC1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83094"/>
            <a:ext cx="9905998" cy="1478570"/>
          </a:xfrm>
        </p:spPr>
        <p:txBody>
          <a:bodyPr>
            <a:normAutofit/>
          </a:bodyPr>
          <a:lstStyle/>
          <a:p>
            <a:r>
              <a:rPr lang="en-US" sz="4400" b="1" i="1" u="sng" dirty="0"/>
              <a:t>United States, Post-Civil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CDAE-A915-45C5-B43C-7DF13C2D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43" y="1590261"/>
            <a:ext cx="9905999" cy="5790251"/>
          </a:xfrm>
        </p:spPr>
        <p:txBody>
          <a:bodyPr>
            <a:normAutofit/>
          </a:bodyPr>
          <a:lstStyle/>
          <a:p>
            <a:r>
              <a:rPr lang="en-US" sz="3200" b="1" dirty="0"/>
              <a:t>Population boom</a:t>
            </a:r>
          </a:p>
          <a:p>
            <a:pPr lvl="1"/>
            <a:r>
              <a:rPr lang="en-US" sz="2800" b="1" dirty="0"/>
              <a:t>39,000,000 citizens in 1870</a:t>
            </a:r>
          </a:p>
          <a:p>
            <a:pPr lvl="1"/>
            <a:r>
              <a:rPr lang="en-US" sz="2800" b="1" dirty="0"/>
              <a:t>Lag behind Russia and France</a:t>
            </a:r>
          </a:p>
          <a:p>
            <a:pPr lvl="1"/>
            <a:r>
              <a:rPr lang="en-US" sz="2800" b="1" dirty="0"/>
              <a:t>Immigration</a:t>
            </a:r>
          </a:p>
          <a:p>
            <a:endParaRPr lang="en-US" sz="3200" b="1" dirty="0"/>
          </a:p>
          <a:p>
            <a:r>
              <a:rPr lang="en-US" sz="3200" b="1" dirty="0"/>
              <a:t>Lincoln’s promise of a “new freedom”</a:t>
            </a:r>
          </a:p>
          <a:p>
            <a:pPr lvl="1"/>
            <a:r>
              <a:rPr lang="en-US" sz="2800" b="1" dirty="0"/>
              <a:t>Reality—Gilded Age</a:t>
            </a:r>
          </a:p>
        </p:txBody>
      </p:sp>
      <p:pic>
        <p:nvPicPr>
          <p:cNvPr id="1026" name="Picture 2" descr="Image result for mark twain">
            <a:extLst>
              <a:ext uri="{FF2B5EF4-FFF2-40B4-BE49-F238E27FC236}">
                <a16:creationId xmlns:a16="http://schemas.microsoft.com/office/drawing/2014/main" id="{518F66E2-EEF1-414A-94A7-E3EFFF9F0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43030"/>
          <a:stretch/>
        </p:blipFill>
        <p:spPr bwMode="auto">
          <a:xfrm rot="516540">
            <a:off x="8078764" y="4027050"/>
            <a:ext cx="2455356" cy="24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pulation chart 1870 us">
            <a:extLst>
              <a:ext uri="{FF2B5EF4-FFF2-40B4-BE49-F238E27FC236}">
                <a16:creationId xmlns:a16="http://schemas.microsoft.com/office/drawing/2014/main" id="{D7B72DE1-186D-402E-9D22-496386E09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62591" r="56517"/>
          <a:stretch/>
        </p:blipFill>
        <p:spPr bwMode="auto">
          <a:xfrm>
            <a:off x="6905571" y="1153835"/>
            <a:ext cx="4264286" cy="25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892A-FFFA-4347-AFAD-9EDCEDC8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30" y="-287822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i="1" u="sng" dirty="0"/>
              <a:t>Election of 1868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7A83-59FA-462D-ABC6-0FD3C355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60174"/>
            <a:ext cx="9905999" cy="579782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Congress vs. President Johnson</a:t>
            </a:r>
          </a:p>
          <a:p>
            <a:pPr lvl="1"/>
            <a:r>
              <a:rPr lang="en-US" sz="2400" b="1" dirty="0"/>
              <a:t>People are fed up</a:t>
            </a:r>
          </a:p>
          <a:p>
            <a:pPr lvl="1"/>
            <a:r>
              <a:rPr lang="en-US" sz="2400" b="1" dirty="0"/>
              <a:t>Look to an outsider</a:t>
            </a:r>
          </a:p>
          <a:p>
            <a:pPr lvl="2"/>
            <a:r>
              <a:rPr lang="en-US" sz="2000" b="1" dirty="0"/>
              <a:t>Similar in kind…</a:t>
            </a:r>
          </a:p>
          <a:p>
            <a:endParaRPr lang="en-US" sz="2800" b="1" dirty="0"/>
          </a:p>
          <a:p>
            <a:r>
              <a:rPr lang="en-US" sz="2800" b="1" dirty="0"/>
              <a:t>General Grant—a one-time voter (D)</a:t>
            </a:r>
          </a:p>
          <a:p>
            <a:pPr lvl="1"/>
            <a:r>
              <a:rPr lang="en-US" sz="2400" b="1" dirty="0"/>
              <a:t>Strength—war hero</a:t>
            </a:r>
          </a:p>
          <a:p>
            <a:pPr lvl="1"/>
            <a:r>
              <a:rPr lang="en-US" sz="2400" b="1" dirty="0"/>
              <a:t>Weakness—naïve </a:t>
            </a:r>
          </a:p>
          <a:p>
            <a:endParaRPr lang="en-US" sz="2800" b="1" dirty="0"/>
          </a:p>
          <a:p>
            <a:r>
              <a:rPr lang="en-US" sz="2800" b="1" dirty="0"/>
              <a:t>“Vote as you shot”</a:t>
            </a:r>
          </a:p>
          <a:p>
            <a:pPr lvl="1"/>
            <a:r>
              <a:rPr lang="en-US" sz="2400" b="1" dirty="0"/>
              <a:t>They did—barley </a:t>
            </a:r>
          </a:p>
        </p:txBody>
      </p:sp>
      <p:pic>
        <p:nvPicPr>
          <p:cNvPr id="2050" name="Picture 2" descr="Image result for election of 1868">
            <a:extLst>
              <a:ext uri="{FF2B5EF4-FFF2-40B4-BE49-F238E27FC236}">
                <a16:creationId xmlns:a16="http://schemas.microsoft.com/office/drawing/2014/main" id="{66A4B82E-7B65-49F6-9A21-B7FDDF64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0" y="0"/>
            <a:ext cx="5188640" cy="31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lysses grant">
            <a:extLst>
              <a:ext uri="{FF2B5EF4-FFF2-40B4-BE49-F238E27FC236}">
                <a16:creationId xmlns:a16="http://schemas.microsoft.com/office/drawing/2014/main" id="{62333CCC-4B76-4B84-A4D4-D2464F8F9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89" y="3182363"/>
            <a:ext cx="1878496" cy="2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ratio seymour">
            <a:extLst>
              <a:ext uri="{FF2B5EF4-FFF2-40B4-BE49-F238E27FC236}">
                <a16:creationId xmlns:a16="http://schemas.microsoft.com/office/drawing/2014/main" id="{69942EBC-31BE-4FD7-8397-6B6FD90C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96" y="3182364"/>
            <a:ext cx="2095500" cy="25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E515B6-FC17-4059-815A-0493571EAD1B}"/>
              </a:ext>
            </a:extLst>
          </p:cNvPr>
          <p:cNvSpPr/>
          <p:nvPr/>
        </p:nvSpPr>
        <p:spPr>
          <a:xfrm>
            <a:off x="6877878" y="5687027"/>
            <a:ext cx="5314122" cy="1170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-Grant v. Seymour</a:t>
            </a:r>
          </a:p>
          <a:p>
            <a:r>
              <a:rPr lang="en-US" sz="2400" b="1" dirty="0"/>
              <a:t>-Southern Concerns: military reconstruction, deflation / $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C50F7-C6E7-4131-A771-6AF8D2EDB9B3}"/>
              </a:ext>
            </a:extLst>
          </p:cNvPr>
          <p:cNvSpPr/>
          <p:nvPr/>
        </p:nvSpPr>
        <p:spPr>
          <a:xfrm rot="21176027">
            <a:off x="6761174" y="2289277"/>
            <a:ext cx="1842052" cy="6493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Amendment’s Role</a:t>
            </a:r>
          </a:p>
        </p:txBody>
      </p:sp>
    </p:spTree>
    <p:extLst>
      <p:ext uri="{BB962C8B-B14F-4D97-AF65-F5344CB8AC3E}">
        <p14:creationId xmlns:p14="http://schemas.microsoft.com/office/powerpoint/2010/main" val="84583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075B-7410-4972-BDA9-C784C5FB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40" y="-183240"/>
            <a:ext cx="9905998" cy="1478570"/>
          </a:xfrm>
        </p:spPr>
        <p:txBody>
          <a:bodyPr/>
          <a:lstStyle/>
          <a:p>
            <a:r>
              <a:rPr lang="en-US" b="1" i="1" u="sng" dirty="0"/>
              <a:t>Grant’s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C6B5-813D-4406-8692-94241235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77824"/>
            <a:ext cx="9905999" cy="598017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Corruption—business and government</a:t>
            </a:r>
          </a:p>
          <a:p>
            <a:pPr lvl="1"/>
            <a:r>
              <a:rPr lang="en-US" sz="2400" b="1" dirty="0"/>
              <a:t>Most are honorable, some aren’t</a:t>
            </a:r>
          </a:p>
          <a:p>
            <a:pPr lvl="2"/>
            <a:r>
              <a:rPr lang="en-US" sz="2000" b="1" dirty="0"/>
              <a:t>An honest politician is bought and stays bought</a:t>
            </a:r>
          </a:p>
          <a:p>
            <a:endParaRPr lang="en-US" sz="2800" b="1" dirty="0"/>
          </a:p>
          <a:p>
            <a:r>
              <a:rPr lang="en-US" sz="2800" b="1" dirty="0"/>
              <a:t>Fisk and Gould, 1869</a:t>
            </a:r>
          </a:p>
          <a:p>
            <a:pPr lvl="1"/>
            <a:r>
              <a:rPr lang="en-US" sz="2400" b="1" dirty="0"/>
              <a:t>Gold Market</a:t>
            </a:r>
          </a:p>
          <a:p>
            <a:endParaRPr lang="en-US" sz="2800" b="1" dirty="0"/>
          </a:p>
          <a:p>
            <a:r>
              <a:rPr lang="en-US" sz="2800" b="1" dirty="0"/>
              <a:t>Whiskey Ring, 1875</a:t>
            </a:r>
          </a:p>
          <a:p>
            <a:pPr lvl="1"/>
            <a:r>
              <a:rPr lang="en-US" sz="2400" b="1" dirty="0"/>
              <a:t>Tax evasion (paying half price for the value)</a:t>
            </a:r>
          </a:p>
          <a:p>
            <a:pPr lvl="1"/>
            <a:r>
              <a:rPr lang="en-US" sz="2400" b="1" dirty="0"/>
              <a:t>Grant’s secretary involved</a:t>
            </a:r>
          </a:p>
          <a:p>
            <a:endParaRPr lang="en-US" sz="2800" b="1" dirty="0"/>
          </a:p>
          <a:p>
            <a:r>
              <a:rPr lang="en-US" sz="2800" b="1" dirty="0"/>
              <a:t>Credit Mobilier Scandal, 1867 / 1872</a:t>
            </a:r>
          </a:p>
          <a:p>
            <a:pPr lvl="1"/>
            <a:r>
              <a:rPr lang="en-US" sz="2400" b="1" dirty="0"/>
              <a:t>Railroad Scandal</a:t>
            </a:r>
          </a:p>
          <a:p>
            <a:pPr lvl="1"/>
            <a:r>
              <a:rPr lang="en-US" sz="2400" b="1" dirty="0"/>
              <a:t>VP involved</a:t>
            </a:r>
          </a:p>
          <a:p>
            <a:pPr marL="914400" lvl="2" indent="0">
              <a:buNone/>
            </a:pPr>
            <a:endParaRPr lang="en-US" sz="2000" b="1" dirty="0"/>
          </a:p>
          <a:p>
            <a:pPr lvl="2"/>
            <a:endParaRPr lang="en-US" sz="2000" b="1" dirty="0"/>
          </a:p>
        </p:txBody>
      </p:sp>
      <p:pic>
        <p:nvPicPr>
          <p:cNvPr id="3074" name="Picture 2" descr="Image result for boss tweed">
            <a:extLst>
              <a:ext uri="{FF2B5EF4-FFF2-40B4-BE49-F238E27FC236}">
                <a16:creationId xmlns:a16="http://schemas.microsoft.com/office/drawing/2014/main" id="{5114D907-B575-4D8C-9048-B9001D2C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8" y="206858"/>
            <a:ext cx="2330256" cy="30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ss tweed">
            <a:extLst>
              <a:ext uri="{FF2B5EF4-FFF2-40B4-BE49-F238E27FC236}">
                <a16:creationId xmlns:a16="http://schemas.microsoft.com/office/drawing/2014/main" id="{9909536B-2A04-4D99-8439-3A64ABB7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64" y="206858"/>
            <a:ext cx="2769162" cy="30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oss tweed">
            <a:extLst>
              <a:ext uri="{FF2B5EF4-FFF2-40B4-BE49-F238E27FC236}">
                <a16:creationId xmlns:a16="http://schemas.microsoft.com/office/drawing/2014/main" id="{054038BC-FC3D-4A52-BF2F-1D5F2672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26" y="3246783"/>
            <a:ext cx="2334861" cy="30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hiskey ring">
            <a:extLst>
              <a:ext uri="{FF2B5EF4-FFF2-40B4-BE49-F238E27FC236}">
                <a16:creationId xmlns:a16="http://schemas.microsoft.com/office/drawing/2014/main" id="{F0AF409F-8726-4D57-AE90-1355F6CDE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5991" b="12077"/>
          <a:stretch/>
        </p:blipFill>
        <p:spPr bwMode="auto">
          <a:xfrm>
            <a:off x="9353210" y="3246782"/>
            <a:ext cx="2787316" cy="30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905A-8784-4F2A-8056-9FF096BE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06B6-2E2E-4BB5-B8C7-BA90FF98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gilded age senate">
            <a:extLst>
              <a:ext uri="{FF2B5EF4-FFF2-40B4-BE49-F238E27FC236}">
                <a16:creationId xmlns:a16="http://schemas.microsoft.com/office/drawing/2014/main" id="{82D290C7-323D-4B12-893C-98B3389C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3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46F7-EB0E-4C7A-859F-6155162E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222730"/>
            <a:ext cx="9905998" cy="1478570"/>
          </a:xfrm>
        </p:spPr>
        <p:txBody>
          <a:bodyPr/>
          <a:lstStyle/>
          <a:p>
            <a:r>
              <a:rPr lang="en-US" b="1" i="1" u="sng" dirty="0"/>
              <a:t>The Party Boss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08C8-AE5D-4A5F-B9B4-34BA3D87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7552"/>
            <a:ext cx="9905999" cy="603504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Boss Tweed</a:t>
            </a:r>
          </a:p>
          <a:p>
            <a:pPr lvl="1"/>
            <a:r>
              <a:rPr lang="en-US" b="1" dirty="0"/>
              <a:t>Tammany Hall (Political Machine)</a:t>
            </a:r>
          </a:p>
          <a:p>
            <a:endParaRPr lang="en-US" b="1" dirty="0"/>
          </a:p>
          <a:p>
            <a:r>
              <a:rPr lang="en-US" b="1" dirty="0"/>
              <a:t>Bribery, graft, fraud</a:t>
            </a:r>
          </a:p>
          <a:p>
            <a:endParaRPr lang="en-US" b="1" dirty="0"/>
          </a:p>
          <a:p>
            <a:r>
              <a:rPr lang="en-US" b="1" dirty="0"/>
              <a:t>Sources of power</a:t>
            </a:r>
          </a:p>
          <a:p>
            <a:pPr lvl="1"/>
            <a:r>
              <a:rPr lang="en-US" b="1" dirty="0"/>
              <a:t>Money</a:t>
            </a:r>
          </a:p>
          <a:p>
            <a:pPr lvl="1"/>
            <a:r>
              <a:rPr lang="en-US" b="1" dirty="0"/>
              <a:t>Politicians</a:t>
            </a:r>
          </a:p>
          <a:p>
            <a:pPr lvl="1"/>
            <a:r>
              <a:rPr lang="en-US" b="1" dirty="0"/>
              <a:t>Immigrants</a:t>
            </a:r>
          </a:p>
          <a:p>
            <a:endParaRPr lang="en-US" b="1" dirty="0"/>
          </a:p>
          <a:p>
            <a:r>
              <a:rPr lang="en-US" b="1" dirty="0"/>
              <a:t>Thomas Nast</a:t>
            </a:r>
          </a:p>
          <a:p>
            <a:pPr lvl="1"/>
            <a:r>
              <a:rPr lang="en-US" b="1" dirty="0"/>
              <a:t>Pictures. Matter.</a:t>
            </a:r>
          </a:p>
        </p:txBody>
      </p:sp>
      <p:pic>
        <p:nvPicPr>
          <p:cNvPr id="5122" name="Picture 2" descr="Image result for gilded age cartoons">
            <a:extLst>
              <a:ext uri="{FF2B5EF4-FFF2-40B4-BE49-F238E27FC236}">
                <a16:creationId xmlns:a16="http://schemas.microsoft.com/office/drawing/2014/main" id="{78B07174-F42A-47E5-9012-D4EB20E0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0"/>
            <a:ext cx="4306957" cy="34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ilded age cartoons">
            <a:extLst>
              <a:ext uri="{FF2B5EF4-FFF2-40B4-BE49-F238E27FC236}">
                <a16:creationId xmlns:a16="http://schemas.microsoft.com/office/drawing/2014/main" id="{3503FDA3-2171-4C36-848E-428834CF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2" y="3518923"/>
            <a:ext cx="5592417" cy="33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0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F9E6-15BD-457C-A1AE-1B66F8D9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A3AA2-08BB-47CC-898B-61D08184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gilded age cartoons">
            <a:extLst>
              <a:ext uri="{FF2B5EF4-FFF2-40B4-BE49-F238E27FC236}">
                <a16:creationId xmlns:a16="http://schemas.microsoft.com/office/drawing/2014/main" id="{34F7E992-5779-4AD9-B770-151030D5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4"/>
            <a:ext cx="12192000" cy="67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8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EF19-CB9C-402D-9FF2-4D5CED3F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44B9-E513-498E-94DA-87FD55B31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gilded age cartoons">
            <a:extLst>
              <a:ext uri="{FF2B5EF4-FFF2-40B4-BE49-F238E27FC236}">
                <a16:creationId xmlns:a16="http://schemas.microsoft.com/office/drawing/2014/main" id="{85D01B19-42D5-4478-B1EF-D0BB5235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51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1330</TotalTime>
  <Words>748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Tw Cen MT</vt:lpstr>
      <vt:lpstr>Wingdings</vt:lpstr>
      <vt:lpstr>Circuit</vt:lpstr>
      <vt:lpstr>Welcome Back!</vt:lpstr>
      <vt:lpstr>Politics of the Gilded Age</vt:lpstr>
      <vt:lpstr>United States, Post-Civil War</vt:lpstr>
      <vt:lpstr>Election of 1868</vt:lpstr>
      <vt:lpstr>Grant’s Problem</vt:lpstr>
      <vt:lpstr>PowerPoint Presentation</vt:lpstr>
      <vt:lpstr>The Party Boss</vt:lpstr>
      <vt:lpstr>PowerPoint Presentation</vt:lpstr>
      <vt:lpstr>PowerPoint Presentation</vt:lpstr>
      <vt:lpstr>Panic of 1873</vt:lpstr>
      <vt:lpstr>Election of 1876</vt:lpstr>
      <vt:lpstr>SCOTUS and Reconstruction</vt:lpstr>
      <vt:lpstr>The “New South”</vt:lpstr>
      <vt:lpstr>Immigration </vt:lpstr>
      <vt:lpstr>The Forgotten Presidents (1876-1900)</vt:lpstr>
      <vt:lpstr>What do I need to know?</vt:lpstr>
      <vt:lpstr>Currency, Civil Service and Tariffs</vt:lpstr>
      <vt:lpstr>Presidential Politics, 1</vt:lpstr>
      <vt:lpstr>Presidential Politics,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the Gilded Age</dc:title>
  <dc:creator>Ryan</dc:creator>
  <cp:lastModifiedBy>Ryan</cp:lastModifiedBy>
  <cp:revision>20</cp:revision>
  <dcterms:created xsi:type="dcterms:W3CDTF">2019-01-01T22:59:11Z</dcterms:created>
  <dcterms:modified xsi:type="dcterms:W3CDTF">2019-01-02T21:10:02Z</dcterms:modified>
</cp:coreProperties>
</file>